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8" r:id="rId2"/>
    <p:sldId id="259" r:id="rId3"/>
    <p:sldId id="263" r:id="rId4"/>
    <p:sldId id="264" r:id="rId5"/>
    <p:sldId id="265" r:id="rId6"/>
    <p:sldId id="266" r:id="rId7"/>
    <p:sldId id="267" r:id="rId8"/>
    <p:sldId id="268"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14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08E3D-120D-4806-8AE4-424D23224868}" type="datetimeFigureOut">
              <a:rPr lang="en-US" smtClean="0"/>
              <a:t>9/11/2012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F3551-76CD-414E-89CF-C746B10600AE}" type="slidenum">
              <a:rPr lang="en-US" smtClean="0"/>
              <a:t>‹#›</a:t>
            </a:fld>
            <a:endParaRPr lang="en-US"/>
          </a:p>
        </p:txBody>
      </p:sp>
    </p:spTree>
    <p:extLst>
      <p:ext uri="{BB962C8B-B14F-4D97-AF65-F5344CB8AC3E}">
        <p14:creationId xmlns:p14="http://schemas.microsoft.com/office/powerpoint/2010/main" val="120179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13722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7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3F58B0-D12C-426C-89C5-67D606C309BF}" type="slidenum">
              <a:rPr lang="en-US">
                <a:solidFill>
                  <a:srgbClr val="1C1C1C"/>
                </a:solidFill>
              </a:rPr>
              <a:pPr>
                <a:defRPr/>
              </a:pPr>
              <a:t>‹#›</a:t>
            </a:fld>
            <a:endParaRPr lang="en-US">
              <a:solidFill>
                <a:srgbClr val="1C1C1C"/>
              </a:solidFill>
            </a:endParaRPr>
          </a:p>
        </p:txBody>
      </p:sp>
    </p:spTree>
    <p:extLst>
      <p:ext uri="{BB962C8B-B14F-4D97-AF65-F5344CB8AC3E}">
        <p14:creationId xmlns:p14="http://schemas.microsoft.com/office/powerpoint/2010/main" val="251484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B28C2005-7CDA-46DE-9D22-C5CE46E3F4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56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93662D6-6D89-45EF-A07B-33545CD72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665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35DCB814-0F17-4A89-B037-0EEA1C4D23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74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182688" y="2017713"/>
            <a:ext cx="3810000" cy="4114800"/>
          </a:xfrm>
        </p:spPr>
        <p:txBody>
          <a:bodyPr/>
          <a:lstStyle/>
          <a:p>
            <a:pPr lvl="0"/>
            <a:endParaRPr lang="en-US" noProof="0" smtClean="0"/>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04E964A-76F6-4B04-808B-5120B6F71B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20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5EBAFA0A-C421-4F8B-B2C9-1E11E25360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94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A84951F-E487-46F7-AC4C-95575F2D40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72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B7BEA89-48E1-456D-A749-36F9961048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14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1F648074-53B2-4A9A-B47D-8A823DFB42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000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9F6DC1C-4596-4DD5-A2C2-5BDA473ECF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961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60545DDA-451A-4DF7-B855-A3564F8488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482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12104403-629D-4D9B-B8A9-6D4AD25A1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4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4FB570-EA3D-429F-B9DA-548D84ECC2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534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20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51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20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3620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3620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80144E45-050B-4ADF-B6D0-4FCC047DFE8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8785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 Senate Chair’s Report</a:t>
            </a:r>
            <a:endParaRPr lang="en-US" dirty="0"/>
          </a:p>
        </p:txBody>
      </p:sp>
      <p:sp>
        <p:nvSpPr>
          <p:cNvPr id="3" name="Subtitle 2"/>
          <p:cNvSpPr>
            <a:spLocks noGrp="1"/>
          </p:cNvSpPr>
          <p:nvPr>
            <p:ph type="subTitle" idx="1"/>
          </p:nvPr>
        </p:nvSpPr>
        <p:spPr/>
        <p:txBody>
          <a:bodyPr/>
          <a:lstStyle/>
          <a:p>
            <a:r>
              <a:rPr lang="en-US" dirty="0" smtClean="0"/>
              <a:t>Dr. Bill </a:t>
            </a:r>
            <a:r>
              <a:rPr lang="en-US" dirty="0" err="1" smtClean="0"/>
              <a:t>Sauser</a:t>
            </a:r>
            <a:endParaRPr lang="en-US" dirty="0" smtClean="0"/>
          </a:p>
          <a:p>
            <a:r>
              <a:rPr lang="en-US" dirty="0" smtClean="0"/>
              <a:t>September 11, </a:t>
            </a:r>
            <a:r>
              <a:rPr lang="en-US" dirty="0" smtClean="0"/>
              <a:t>2012</a:t>
            </a:r>
            <a:endParaRPr lang="en-US" dirty="0"/>
          </a:p>
        </p:txBody>
      </p:sp>
    </p:spTree>
    <p:extLst>
      <p:ext uri="{BB962C8B-B14F-4D97-AF65-F5344CB8AC3E}">
        <p14:creationId xmlns:p14="http://schemas.microsoft.com/office/powerpoint/2010/main" val="2040101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AU Senate Officers for 2012-13</a:t>
            </a:r>
            <a:endParaRPr lang="en-US" sz="4000" dirty="0"/>
          </a:p>
        </p:txBody>
      </p:sp>
      <p:sp>
        <p:nvSpPr>
          <p:cNvPr id="3" name="Content Placeholder 2"/>
          <p:cNvSpPr>
            <a:spLocks noGrp="1"/>
          </p:cNvSpPr>
          <p:nvPr>
            <p:ph idx="1"/>
          </p:nvPr>
        </p:nvSpPr>
        <p:spPr/>
        <p:txBody>
          <a:bodyPr/>
          <a:lstStyle/>
          <a:p>
            <a:r>
              <a:rPr lang="en-US" sz="2800" dirty="0" smtClean="0"/>
              <a:t>Immediate Past Chair—Ann Beth Presley</a:t>
            </a:r>
          </a:p>
          <a:p>
            <a:r>
              <a:rPr lang="en-US" sz="2800" dirty="0" smtClean="0"/>
              <a:t>Chair—Bill </a:t>
            </a:r>
            <a:r>
              <a:rPr lang="en-US" sz="2800" dirty="0" err="1" smtClean="0"/>
              <a:t>Sauser</a:t>
            </a:r>
            <a:endParaRPr lang="en-US" sz="2800" dirty="0" smtClean="0"/>
          </a:p>
          <a:p>
            <a:r>
              <a:rPr lang="en-US" sz="2800" dirty="0" smtClean="0"/>
              <a:t>Chair-Elect—Larry Crowley</a:t>
            </a:r>
          </a:p>
          <a:p>
            <a:r>
              <a:rPr lang="en-US" sz="2800" dirty="0" smtClean="0"/>
              <a:t>Secretary—Robin Jaffe</a:t>
            </a:r>
          </a:p>
          <a:p>
            <a:r>
              <a:rPr lang="en-US" sz="2800" dirty="0" smtClean="0"/>
              <a:t>Secretary-Elect—Judy Sheppard</a:t>
            </a:r>
          </a:p>
          <a:p>
            <a:endParaRPr lang="en-US" sz="2800" dirty="0"/>
          </a:p>
          <a:p>
            <a:r>
              <a:rPr lang="en-US" sz="2800" dirty="0" smtClean="0"/>
              <a:t>Parliamentarian—Constance Hendricks</a:t>
            </a:r>
          </a:p>
          <a:p>
            <a:r>
              <a:rPr lang="en-US" sz="2800" dirty="0" smtClean="0"/>
              <a:t>Administrative Assistant—Laura </a:t>
            </a:r>
            <a:r>
              <a:rPr lang="en-US" sz="2800" dirty="0" err="1" smtClean="0"/>
              <a:t>Kloberg</a:t>
            </a:r>
            <a:endParaRPr lang="en-US" sz="2800" dirty="0" smtClean="0"/>
          </a:p>
          <a:p>
            <a:endParaRPr lang="en-US" sz="2800" dirty="0"/>
          </a:p>
        </p:txBody>
      </p:sp>
    </p:spTree>
    <p:extLst>
      <p:ext uri="{BB962C8B-B14F-4D97-AF65-F5344CB8AC3E}">
        <p14:creationId xmlns:p14="http://schemas.microsoft.com/office/powerpoint/2010/main" val="151249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Remember</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Let us pause for a moment to remember what happened on this date eleven years ago.  We are aware that even now brave families—and our entire nation—are in grief for the victims of those tragic events.</a:t>
            </a:r>
            <a:endParaRPr lang="en-US" dirty="0"/>
          </a:p>
        </p:txBody>
      </p:sp>
    </p:spTree>
    <p:extLst>
      <p:ext uri="{BB962C8B-B14F-4D97-AF65-F5344CB8AC3E}">
        <p14:creationId xmlns:p14="http://schemas.microsoft.com/office/powerpoint/2010/main" val="1099368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See It</a:t>
            </a:r>
            <a:endParaRPr lang="en-US" dirty="0"/>
          </a:p>
        </p:txBody>
      </p:sp>
      <p:sp>
        <p:nvSpPr>
          <p:cNvPr id="3" name="Content Placeholder 2"/>
          <p:cNvSpPr>
            <a:spLocks noGrp="1"/>
          </p:cNvSpPr>
          <p:nvPr>
            <p:ph idx="1"/>
          </p:nvPr>
        </p:nvSpPr>
        <p:spPr/>
        <p:txBody>
          <a:bodyPr/>
          <a:lstStyle/>
          <a:p>
            <a:pPr marL="0" indent="0">
              <a:buNone/>
            </a:pPr>
            <a:r>
              <a:rPr lang="en-US" dirty="0" smtClean="0"/>
              <a:t>If you have not already had the opportunity to do so, I urge each of you to travel to New York to see “Ground Zero” and the somber monuments to the heroes of 9/11.  The pools, lists of names, museum, memorial tree, and other reminders are very moving.</a:t>
            </a:r>
            <a:endParaRPr lang="en-US" dirty="0"/>
          </a:p>
        </p:txBody>
      </p:sp>
    </p:spTree>
    <p:extLst>
      <p:ext uri="{BB962C8B-B14F-4D97-AF65-F5344CB8AC3E}">
        <p14:creationId xmlns:p14="http://schemas.microsoft.com/office/powerpoint/2010/main" val="1480648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Welcome!</a:t>
            </a:r>
            <a:endParaRPr lang="en-US"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We wish to welcome to the AU campus</a:t>
            </a:r>
          </a:p>
          <a:p>
            <a:pPr marL="0" indent="0">
              <a:buNone/>
            </a:pPr>
            <a:r>
              <a:rPr lang="en-US" dirty="0" smtClean="0"/>
              <a:t> </a:t>
            </a:r>
          </a:p>
          <a:p>
            <a:pPr>
              <a:buFont typeface="Wingdings" pitchFamily="2" charset="2"/>
              <a:buChar char="v"/>
            </a:pPr>
            <a:r>
              <a:rPr lang="en-US" dirty="0" smtClean="0"/>
              <a:t>The Edward Via College of Osteopathic Medicine</a:t>
            </a:r>
          </a:p>
          <a:p>
            <a:pPr marL="0" indent="0">
              <a:buNone/>
            </a:pPr>
            <a:r>
              <a:rPr lang="en-US" dirty="0"/>
              <a:t>	</a:t>
            </a:r>
            <a:r>
              <a:rPr lang="en-US" dirty="0" smtClean="0"/>
              <a:t>		and</a:t>
            </a:r>
          </a:p>
          <a:p>
            <a:pPr>
              <a:buFont typeface="Wingdings" pitchFamily="2" charset="2"/>
              <a:buChar char="v"/>
            </a:pPr>
            <a:r>
              <a:rPr lang="en-US" dirty="0" smtClean="0"/>
              <a:t>The new Korean Center </a:t>
            </a:r>
            <a:endParaRPr lang="en-US" dirty="0"/>
          </a:p>
        </p:txBody>
      </p:sp>
    </p:spTree>
    <p:extLst>
      <p:ext uri="{BB962C8B-B14F-4D97-AF65-F5344CB8AC3E}">
        <p14:creationId xmlns:p14="http://schemas.microsoft.com/office/powerpoint/2010/main" val="2343496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3" name="Content Placeholder 2"/>
          <p:cNvSpPr>
            <a:spLocks noGrp="1"/>
          </p:cNvSpPr>
          <p:nvPr>
            <p:ph idx="1"/>
          </p:nvPr>
        </p:nvSpPr>
        <p:spPr/>
        <p:txBody>
          <a:bodyPr/>
          <a:lstStyle/>
          <a:p>
            <a:r>
              <a:rPr lang="en-US" dirty="0" smtClean="0"/>
              <a:t>To the Provost for hosting the open forum on the Central Classroom Facility held earlier this afternoon, and…</a:t>
            </a:r>
          </a:p>
          <a:p>
            <a:pPr marL="0" indent="0">
              <a:buNone/>
            </a:pPr>
            <a:endParaRPr lang="en-US" dirty="0" smtClean="0"/>
          </a:p>
          <a:p>
            <a:r>
              <a:rPr lang="en-US" dirty="0" smtClean="0"/>
              <a:t>To the CCF committee for the excellent advice they are providing during the conceptualization of this academic centerpiece.</a:t>
            </a:r>
            <a:endParaRPr lang="en-US" dirty="0"/>
          </a:p>
        </p:txBody>
      </p:sp>
    </p:spTree>
    <p:extLst>
      <p:ext uri="{BB962C8B-B14F-4D97-AF65-F5344CB8AC3E}">
        <p14:creationId xmlns:p14="http://schemas.microsoft.com/office/powerpoint/2010/main" val="21612875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Cultural Events</a:t>
            </a:r>
            <a:endParaRPr lang="en-US" dirty="0"/>
          </a:p>
        </p:txBody>
      </p:sp>
      <p:sp>
        <p:nvSpPr>
          <p:cNvPr id="3" name="Content Placeholder 2"/>
          <p:cNvSpPr>
            <a:spLocks noGrp="1"/>
          </p:cNvSpPr>
          <p:nvPr>
            <p:ph idx="1"/>
          </p:nvPr>
        </p:nvSpPr>
        <p:spPr/>
        <p:txBody>
          <a:bodyPr/>
          <a:lstStyle/>
          <a:p>
            <a:r>
              <a:rPr lang="en-US" dirty="0" smtClean="0"/>
              <a:t>Be certain to see the exciting exhibit at the JCS Museum of Fine Art, “Art Interrupted!”</a:t>
            </a:r>
          </a:p>
          <a:p>
            <a:pPr marL="0" indent="0">
              <a:buNone/>
            </a:pPr>
            <a:endParaRPr lang="en-US" dirty="0" smtClean="0"/>
          </a:p>
          <a:p>
            <a:r>
              <a:rPr lang="en-US" dirty="0" smtClean="0"/>
              <a:t>Also, come see the fine work of our Theatre students and faculty during the performances of “Nickel and Dimed,” opening on September 20.</a:t>
            </a:r>
          </a:p>
          <a:p>
            <a:pPr marL="0" indent="0">
              <a:buNone/>
            </a:pPr>
            <a:r>
              <a:rPr lang="en-US" dirty="0" smtClean="0"/>
              <a:t> </a:t>
            </a:r>
            <a:endParaRPr lang="en-US" dirty="0"/>
          </a:p>
        </p:txBody>
      </p:sp>
    </p:spTree>
    <p:extLst>
      <p:ext uri="{BB962C8B-B14F-4D97-AF65-F5344CB8AC3E}">
        <p14:creationId xmlns:p14="http://schemas.microsoft.com/office/powerpoint/2010/main" val="3771751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Board of Trustees</a:t>
            </a:r>
            <a:endParaRPr lang="en-US" dirty="0"/>
          </a:p>
        </p:txBody>
      </p:sp>
      <p:sp>
        <p:nvSpPr>
          <p:cNvPr id="3" name="Content Placeholder 2"/>
          <p:cNvSpPr>
            <a:spLocks noGrp="1"/>
          </p:cNvSpPr>
          <p:nvPr>
            <p:ph idx="1"/>
          </p:nvPr>
        </p:nvSpPr>
        <p:spPr/>
        <p:txBody>
          <a:bodyPr/>
          <a:lstStyle/>
          <a:p>
            <a:pPr marL="0" indent="0">
              <a:buNone/>
            </a:pPr>
            <a:endParaRPr lang="en-US" dirty="0" smtClean="0"/>
          </a:p>
          <a:p>
            <a:pPr>
              <a:buFont typeface="Wingdings" pitchFamily="2" charset="2"/>
              <a:buChar char="q"/>
            </a:pPr>
            <a:r>
              <a:rPr lang="en-US" dirty="0" smtClean="0"/>
              <a:t>The </a:t>
            </a:r>
            <a:r>
              <a:rPr lang="en-US" dirty="0" err="1" smtClean="0"/>
              <a:t>BoT</a:t>
            </a:r>
            <a:r>
              <a:rPr lang="en-US" dirty="0" smtClean="0"/>
              <a:t> is meeting on September 21 in the Conference Center.  Committee meetings begin at 9:30 a.m.</a:t>
            </a:r>
          </a:p>
          <a:p>
            <a:pPr marL="0" indent="0">
              <a:buNone/>
            </a:pPr>
            <a:r>
              <a:rPr lang="en-US" dirty="0" smtClean="0"/>
              <a:t> </a:t>
            </a:r>
          </a:p>
          <a:p>
            <a:pPr>
              <a:buFont typeface="Wingdings" pitchFamily="2" charset="2"/>
              <a:buChar char="q"/>
            </a:pPr>
            <a:r>
              <a:rPr lang="en-US" dirty="0" smtClean="0"/>
              <a:t>These meetings are open to all who wish to attend and observe.</a:t>
            </a:r>
            <a:endParaRPr lang="en-US" dirty="0"/>
          </a:p>
          <a:p>
            <a:pPr>
              <a:buFont typeface="Wingdings" pitchFamily="2" charset="2"/>
              <a:buChar char="q"/>
            </a:pPr>
            <a:endParaRPr lang="en-US" dirty="0"/>
          </a:p>
        </p:txBody>
      </p:sp>
    </p:spTree>
    <p:extLst>
      <p:ext uri="{BB962C8B-B14F-4D97-AF65-F5344CB8AC3E}">
        <p14:creationId xmlns:p14="http://schemas.microsoft.com/office/powerpoint/2010/main" val="25247455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BoT</a:t>
            </a:r>
            <a:r>
              <a:rPr lang="en-US" dirty="0" smtClean="0"/>
              <a:t> Representation</a:t>
            </a:r>
            <a:endParaRPr lang="en-US" dirty="0"/>
          </a:p>
        </p:txBody>
      </p:sp>
      <p:sp>
        <p:nvSpPr>
          <p:cNvPr id="3" name="Content Placeholder 2"/>
          <p:cNvSpPr>
            <a:spLocks noGrp="1"/>
          </p:cNvSpPr>
          <p:nvPr>
            <p:ph idx="1"/>
          </p:nvPr>
        </p:nvSpPr>
        <p:spPr/>
        <p:txBody>
          <a:bodyPr/>
          <a:lstStyle/>
          <a:p>
            <a:r>
              <a:rPr lang="en-US" sz="2400" dirty="0" smtClean="0"/>
              <a:t>Board of Trustees—Dr. Ann Beth Presley</a:t>
            </a:r>
          </a:p>
          <a:p>
            <a:r>
              <a:rPr lang="en-US" sz="2400" dirty="0" smtClean="0"/>
              <a:t>Academic Affairs Committee—Dr. William </a:t>
            </a:r>
            <a:r>
              <a:rPr lang="en-US" sz="2400" dirty="0" err="1" smtClean="0"/>
              <a:t>Sauser</a:t>
            </a:r>
            <a:endParaRPr lang="en-US" sz="2400" dirty="0" smtClean="0"/>
          </a:p>
          <a:p>
            <a:r>
              <a:rPr lang="en-US" sz="2400" dirty="0" smtClean="0"/>
              <a:t>Agriculture Committee—Dr. David Weaver</a:t>
            </a:r>
          </a:p>
          <a:p>
            <a:r>
              <a:rPr lang="en-US" sz="2400" dirty="0" smtClean="0"/>
              <a:t>Finance Committee—Dr. Beverly Marshall</a:t>
            </a:r>
          </a:p>
          <a:p>
            <a:r>
              <a:rPr lang="en-US" sz="2400" dirty="0" smtClean="0"/>
              <a:t>Institutional Advancement Committee—Dr. Daniela </a:t>
            </a:r>
            <a:r>
              <a:rPr lang="en-US" sz="2400" dirty="0" err="1" smtClean="0"/>
              <a:t>Marghitu</a:t>
            </a:r>
            <a:endParaRPr lang="en-US" sz="2400" dirty="0" smtClean="0"/>
          </a:p>
          <a:p>
            <a:r>
              <a:rPr lang="en-US" sz="2400" dirty="0" smtClean="0"/>
              <a:t>Properties and Facilities Committee—Prof. Paul Holley</a:t>
            </a:r>
          </a:p>
          <a:p>
            <a:r>
              <a:rPr lang="en-US" sz="2400" dirty="0" smtClean="0"/>
              <a:t>Student Affairs Committee—Dr. </a:t>
            </a:r>
            <a:r>
              <a:rPr lang="en-US" sz="2400" dirty="0" err="1" smtClean="0"/>
              <a:t>Sushil</a:t>
            </a:r>
            <a:r>
              <a:rPr lang="en-US" sz="2400" dirty="0" smtClean="0"/>
              <a:t> </a:t>
            </a:r>
            <a:r>
              <a:rPr lang="en-US" sz="2400" dirty="0" err="1" smtClean="0"/>
              <a:t>Bhavnani</a:t>
            </a:r>
            <a:r>
              <a:rPr lang="en-US" sz="2400" dirty="0" smtClean="0"/>
              <a:t> </a:t>
            </a:r>
          </a:p>
          <a:p>
            <a:endParaRPr lang="en-US" sz="2400" dirty="0"/>
          </a:p>
          <a:p>
            <a:pPr marL="0" indent="0" algn="ctr">
              <a:buNone/>
            </a:pPr>
            <a:r>
              <a:rPr lang="en-US" sz="2000" dirty="0" smtClean="0"/>
              <a:t>These representatives from the faculty have voice but not vote.</a:t>
            </a:r>
          </a:p>
          <a:p>
            <a:endParaRPr lang="en-US" sz="2800" dirty="0"/>
          </a:p>
        </p:txBody>
      </p:sp>
    </p:spTree>
    <p:extLst>
      <p:ext uri="{BB962C8B-B14F-4D97-AF65-F5344CB8AC3E}">
        <p14:creationId xmlns:p14="http://schemas.microsoft.com/office/powerpoint/2010/main" val="1050600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333</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Blends</vt:lpstr>
      <vt:lpstr>AU Senate Chair’s Report</vt:lpstr>
      <vt:lpstr>AU Senate Officers for 2012-13</vt:lpstr>
      <vt:lpstr>Remember</vt:lpstr>
      <vt:lpstr>See It</vt:lpstr>
      <vt:lpstr>Welcome!</vt:lpstr>
      <vt:lpstr>Thank You!</vt:lpstr>
      <vt:lpstr>Cultural Events</vt:lpstr>
      <vt:lpstr>Board of Trustees</vt:lpstr>
      <vt:lpstr>BoT Representation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Sauser</dc:creator>
  <cp:lastModifiedBy>William Sauser</cp:lastModifiedBy>
  <cp:revision>15</cp:revision>
  <dcterms:created xsi:type="dcterms:W3CDTF">2012-08-20T19:18:31Z</dcterms:created>
  <dcterms:modified xsi:type="dcterms:W3CDTF">2012-09-11T17:03:29Z</dcterms:modified>
</cp:coreProperties>
</file>